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2" r:id="rId2"/>
    <p:sldId id="331" r:id="rId3"/>
    <p:sldId id="333" r:id="rId4"/>
    <p:sldId id="334" r:id="rId5"/>
    <p:sldId id="256" r:id="rId6"/>
    <p:sldId id="263" r:id="rId7"/>
    <p:sldId id="258" r:id="rId8"/>
    <p:sldId id="320" r:id="rId9"/>
    <p:sldId id="298" r:id="rId10"/>
    <p:sldId id="276" r:id="rId11"/>
    <p:sldId id="296" r:id="rId12"/>
    <p:sldId id="335" r:id="rId13"/>
    <p:sldId id="327" r:id="rId14"/>
    <p:sldId id="328" r:id="rId15"/>
    <p:sldId id="329" r:id="rId16"/>
    <p:sldId id="336" r:id="rId17"/>
    <p:sldId id="339" r:id="rId18"/>
    <p:sldId id="261" r:id="rId19"/>
    <p:sldId id="262" r:id="rId20"/>
    <p:sldId id="32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8648" autoAdjust="0"/>
  </p:normalViewPr>
  <p:slideViewPr>
    <p:cSldViewPr snapToGrid="0">
      <p:cViewPr varScale="1">
        <p:scale>
          <a:sx n="69" d="100"/>
          <a:sy n="69" d="100"/>
        </p:scale>
        <p:origin x="90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50960-1606-4591-B43E-F1D2870BB70B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65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50960-1606-4591-B43E-F1D2870BB70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513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50960-1606-4591-B43E-F1D2870BB70B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415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9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WsIqhkG8N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the stick - slip motion of tectonic plates.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" y="732983"/>
            <a:ext cx="8783782" cy="32460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b="1" dirty="0" smtClean="0">
                <a:latin typeface="+mn-lt"/>
              </a:rPr>
              <a:t>Plate tectonic stresses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When rock moves at plate boundaries and fault zones, there is friction.</a:t>
            </a:r>
            <a:endParaRPr lang="en-AU" sz="2800" b="1" dirty="0" smtClean="0">
              <a:latin typeface="+mn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They move in a </a:t>
            </a:r>
            <a:r>
              <a:rPr lang="en-AU" sz="2800" b="1" dirty="0" smtClean="0">
                <a:latin typeface="+mn-lt"/>
              </a:rPr>
              <a:t>STICK-SLIP</a:t>
            </a:r>
            <a:r>
              <a:rPr lang="en-AU" sz="2800" dirty="0" smtClean="0">
                <a:latin typeface="+mn-lt"/>
              </a:rPr>
              <a:t> motion</a:t>
            </a:r>
            <a:r>
              <a:rPr lang="en-AU" sz="2800" dirty="0">
                <a:latin typeface="+mn-lt"/>
              </a:rPr>
              <a:t>;</a:t>
            </a:r>
            <a:r>
              <a:rPr lang="en-AU" sz="2800" dirty="0" smtClean="0">
                <a:latin typeface="+mn-lt"/>
              </a:rPr>
              <a:t> with p</a:t>
            </a:r>
            <a:r>
              <a:rPr lang="en-AU" sz="200" dirty="0" smtClean="0">
                <a:latin typeface="+mn-lt"/>
              </a:rPr>
              <a:t> p</a:t>
            </a:r>
            <a:r>
              <a:rPr lang="en-AU" sz="2800" dirty="0" smtClean="0">
                <a:latin typeface="+mn-lt"/>
              </a:rPr>
              <a:t>eriods of </a:t>
            </a:r>
            <a:r>
              <a:rPr lang="en-AU" sz="2800" b="1" dirty="0" smtClean="0">
                <a:latin typeface="+mn-lt"/>
              </a:rPr>
              <a:t>no movement </a:t>
            </a:r>
            <a:r>
              <a:rPr lang="en-AU" sz="2800" dirty="0" smtClean="0">
                <a:latin typeface="+mn-lt"/>
              </a:rPr>
              <a:t>(stick) and </a:t>
            </a:r>
            <a:r>
              <a:rPr lang="en-AU" sz="2800" b="1" dirty="0" smtClean="0">
                <a:latin typeface="+mn-lt"/>
              </a:rPr>
              <a:t>fast movement </a:t>
            </a:r>
            <a:r>
              <a:rPr lang="en-AU" sz="2800" dirty="0" smtClean="0">
                <a:latin typeface="+mn-lt"/>
              </a:rPr>
              <a:t>(slip)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Energy is stored as plates stick and this</a:t>
            </a:r>
            <a:r>
              <a:rPr lang="en-AU" sz="2800" dirty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energy is released when they slip.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9354003" y="1508021"/>
          <a:ext cx="2605964" cy="13090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94654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841376">
                <a:tc>
                  <a:txBody>
                    <a:bodyPr/>
                    <a:lstStyle/>
                    <a:p>
                      <a:r>
                        <a:rPr lang="en-AU" dirty="0" smtClean="0"/>
                        <a:t>Where</a:t>
                      </a:r>
                      <a:r>
                        <a:rPr lang="en-AU" baseline="0" dirty="0" smtClean="0"/>
                        <a:t> does the energy released during an earthquake come from?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422997" y="153319"/>
          <a:ext cx="2646908" cy="1013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227907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648000">
                <a:tc>
                  <a:txBody>
                    <a:bodyPr/>
                    <a:lstStyle/>
                    <a:p>
                      <a:r>
                        <a:rPr lang="en-AU" dirty="0" smtClean="0"/>
                        <a:t>fault:</a:t>
                      </a:r>
                      <a:r>
                        <a:rPr lang="en-AU" baseline="0" dirty="0" smtClean="0"/>
                        <a:t> fracture or group of fractures in a block of rock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0" y="3979025"/>
            <a:ext cx="12098481" cy="2125165"/>
            <a:chOff x="118005" y="3983627"/>
            <a:chExt cx="13407494" cy="23551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52344"/>
            <a:stretch/>
          </p:blipFill>
          <p:spPr>
            <a:xfrm>
              <a:off x="118005" y="3983627"/>
              <a:ext cx="6644745" cy="22576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52033"/>
            <a:stretch/>
          </p:blipFill>
          <p:spPr>
            <a:xfrm>
              <a:off x="6880754" y="4066309"/>
              <a:ext cx="6644745" cy="2272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46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85808"/>
              </p:ext>
            </p:extLst>
          </p:nvPr>
        </p:nvGraphicFramePr>
        <p:xfrm>
          <a:off x="9351856" y="158796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17306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793266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how the viscosity of lava affects the shape of a volcano.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2"/>
            <a:ext cx="9069905" cy="38390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Shape of Volcanoes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viscosity of the magma erupting from a volcano affects the volcano’s overall shape.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Magma that has low viscosity (it is runny) flows great distances and gives a gently sloping shape to the volcano</a:t>
            </a:r>
            <a:r>
              <a:rPr lang="en-AU" sz="2800" b="1" dirty="0" smtClean="0">
                <a:latin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Magma that has </a:t>
            </a:r>
            <a:r>
              <a:rPr lang="en-AU" sz="2800" dirty="0" smtClean="0">
                <a:latin typeface="+mn-lt"/>
              </a:rPr>
              <a:t>high viscosity (it is thick) </a:t>
            </a:r>
            <a:r>
              <a:rPr lang="en-AU" sz="2800" dirty="0">
                <a:latin typeface="+mn-lt"/>
              </a:rPr>
              <a:t>flows </a:t>
            </a:r>
            <a:r>
              <a:rPr lang="en-AU" sz="2800" dirty="0" smtClean="0">
                <a:latin typeface="+mn-lt"/>
              </a:rPr>
              <a:t>slowly </a:t>
            </a:r>
            <a:r>
              <a:rPr lang="en-AU" sz="2800" dirty="0">
                <a:latin typeface="+mn-lt"/>
              </a:rPr>
              <a:t>and </a:t>
            </a:r>
            <a:r>
              <a:rPr lang="en-AU" sz="2800" dirty="0" smtClean="0">
                <a:latin typeface="+mn-lt"/>
              </a:rPr>
              <a:t>creates </a:t>
            </a:r>
            <a:r>
              <a:rPr lang="en-AU" sz="2800" dirty="0">
                <a:latin typeface="+mn-lt"/>
              </a:rPr>
              <a:t>a </a:t>
            </a:r>
            <a:r>
              <a:rPr lang="en-AU" sz="2800" dirty="0" smtClean="0">
                <a:latin typeface="+mn-lt"/>
              </a:rPr>
              <a:t>steeply sloping </a:t>
            </a:r>
            <a:r>
              <a:rPr lang="en-AU" sz="2800" dirty="0">
                <a:latin typeface="+mn-lt"/>
              </a:rPr>
              <a:t>mountain shape to the volcano</a:t>
            </a:r>
            <a:r>
              <a:rPr lang="en-AU" sz="2800" b="1" dirty="0" smtClean="0">
                <a:latin typeface="+mn-lt"/>
              </a:rPr>
              <a:t>.</a:t>
            </a:r>
            <a:endParaRPr lang="en-AU" sz="2800" b="1" dirty="0">
              <a:latin typeface="+mn-lt"/>
            </a:endParaRPr>
          </a:p>
        </p:txBody>
      </p:sp>
      <p:sp>
        <p:nvSpPr>
          <p:cNvPr id="6" name="AutoShape 2" descr="Image result for earthquake  labe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AutoShape 2" descr="Image result for seismic wa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647154"/>
              </p:ext>
            </p:extLst>
          </p:nvPr>
        </p:nvGraphicFramePr>
        <p:xfrm>
          <a:off x="9326303" y="5439326"/>
          <a:ext cx="2631517" cy="13166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1517"/>
              </a:tblGrid>
              <a:tr h="339118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950923">
                <a:tc>
                  <a:txBody>
                    <a:bodyPr/>
                    <a:lstStyle/>
                    <a:p>
                      <a:r>
                        <a:rPr lang="en-AU" dirty="0" smtClean="0"/>
                        <a:t>Viscosity:</a:t>
                      </a:r>
                      <a:r>
                        <a:rPr lang="en-AU" baseline="0" dirty="0" smtClean="0"/>
                        <a:t> resistance of a liquid to a change in shape of movement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93" y="3969417"/>
            <a:ext cx="4376488" cy="2786592"/>
          </a:xfrm>
          <a:prstGeom prst="rect">
            <a:avLst/>
          </a:prstGeom>
        </p:spPr>
      </p:pic>
      <p:pic>
        <p:nvPicPr>
          <p:cNvPr id="1026" name="Picture 2" descr="Shield Volcanoes – Alluring Ear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87" y="3966741"/>
            <a:ext cx="4462829" cy="278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373" y="3191806"/>
            <a:ext cx="2619375" cy="1743075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087412"/>
              </p:ext>
            </p:extLst>
          </p:nvPr>
        </p:nvGraphicFramePr>
        <p:xfrm>
          <a:off x="9351856" y="1666203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17306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793266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type of lava formed the volcano below? Justify your choice.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1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294072"/>
              </p:ext>
            </p:extLst>
          </p:nvPr>
        </p:nvGraphicFramePr>
        <p:xfrm>
          <a:off x="9351856" y="160338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volcanic ash?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4"/>
            <a:ext cx="5971309" cy="42823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Damage </a:t>
            </a:r>
            <a:r>
              <a:rPr lang="en-AU" sz="2800" b="1" dirty="0">
                <a:latin typeface="+mn-lt"/>
              </a:rPr>
              <a:t>C</a:t>
            </a:r>
            <a:r>
              <a:rPr lang="en-AU" sz="2800" b="1" dirty="0" smtClean="0">
                <a:latin typeface="+mn-lt"/>
              </a:rPr>
              <a:t>aused by Volcanoes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+mn-lt"/>
              </a:rPr>
              <a:t>Volcanic </a:t>
            </a:r>
            <a:r>
              <a:rPr lang="en-US" sz="2800" b="1" dirty="0">
                <a:latin typeface="+mn-lt"/>
              </a:rPr>
              <a:t>ash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is made from small,</a:t>
            </a:r>
            <a:r>
              <a:rPr lang="en-US" sz="2800" b="1" dirty="0" smtClean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glass-like particles.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During </a:t>
            </a:r>
            <a:r>
              <a:rPr lang="en-US" sz="2800" dirty="0">
                <a:latin typeface="+mn-lt"/>
              </a:rPr>
              <a:t>heavy </a:t>
            </a:r>
            <a:r>
              <a:rPr lang="en-US" sz="2800" dirty="0" smtClean="0">
                <a:latin typeface="+mn-lt"/>
              </a:rPr>
              <a:t>ash-rains, </a:t>
            </a:r>
            <a:r>
              <a:rPr lang="en-US" sz="2800" dirty="0">
                <a:latin typeface="+mn-lt"/>
              </a:rPr>
              <a:t>houses and buildings may collapse, people and animals may die by lack of oxygen</a:t>
            </a:r>
            <a:r>
              <a:rPr lang="en-AU" sz="2800" dirty="0" smtClean="0">
                <a:latin typeface="+mn-lt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Volcanic ash causes disruption to air traffic.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76071"/>
              </p:ext>
            </p:extLst>
          </p:nvPr>
        </p:nvGraphicFramePr>
        <p:xfrm>
          <a:off x="9351856" y="1122579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21910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712103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sort of damage can be caused by volcanic ash?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AutoShape 2" descr="Image result for volcanic ash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848" y="72008"/>
            <a:ext cx="2125263" cy="3400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940" y="3681454"/>
            <a:ext cx="5644913" cy="31765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16982" y="4372054"/>
            <a:ext cx="43928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Lava flows </a:t>
            </a:r>
            <a:r>
              <a:rPr lang="en-AU" sz="2800" dirty="0"/>
              <a:t>can damage buildings, roads, vegetation and city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5342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matic timelapse footage shows lava engulfing car in Hawai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013" y="182880"/>
            <a:ext cx="11487868" cy="646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27586"/>
              </p:ext>
            </p:extLst>
          </p:nvPr>
        </p:nvGraphicFramePr>
        <p:xfrm>
          <a:off x="6475630" y="15747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the importance of the Ring of Fire?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5565913" cy="5127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b="1" dirty="0" smtClean="0">
                <a:latin typeface="+mn-lt"/>
              </a:rPr>
              <a:t>Pacific Ring of Fire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The </a:t>
            </a:r>
            <a:r>
              <a:rPr lang="en-US" sz="2800" dirty="0" smtClean="0">
                <a:latin typeface="+mn-lt"/>
              </a:rPr>
              <a:t>Pacific Ring </a:t>
            </a:r>
            <a:r>
              <a:rPr lang="en-US" sz="2800" dirty="0">
                <a:latin typeface="+mn-lt"/>
              </a:rPr>
              <a:t>of Fire </a:t>
            </a:r>
            <a:r>
              <a:rPr lang="en-US" sz="2800" dirty="0" smtClean="0">
                <a:latin typeface="+mn-lt"/>
              </a:rPr>
              <a:t>is an area around the pacific ocean that has approximately 450 volcanoes.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Over </a:t>
            </a:r>
            <a:r>
              <a:rPr lang="en-US" sz="2800" dirty="0">
                <a:latin typeface="+mn-lt"/>
              </a:rPr>
              <a:t>75% of the world's active and dormant </a:t>
            </a:r>
            <a:r>
              <a:rPr lang="en-US" sz="2800" dirty="0" smtClean="0">
                <a:latin typeface="+mn-lt"/>
              </a:rPr>
              <a:t>volcanoes can be found in this area.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The </a:t>
            </a:r>
            <a:r>
              <a:rPr lang="en-AU" sz="2800" dirty="0" smtClean="0">
                <a:latin typeface="+mn-lt"/>
              </a:rPr>
              <a:t>Pacific Ring </a:t>
            </a:r>
            <a:r>
              <a:rPr lang="en-AU" sz="2800" dirty="0">
                <a:latin typeface="+mn-lt"/>
              </a:rPr>
              <a:t>of </a:t>
            </a:r>
            <a:r>
              <a:rPr lang="en-AU" sz="2800" dirty="0" smtClean="0">
                <a:latin typeface="+mn-lt"/>
              </a:rPr>
              <a:t>Fire </a:t>
            </a:r>
            <a:r>
              <a:rPr lang="en-AU" sz="2800" dirty="0">
                <a:latin typeface="+mn-lt"/>
              </a:rPr>
              <a:t>is the </a:t>
            </a:r>
            <a:r>
              <a:rPr lang="en-AU" sz="2800" dirty="0" smtClean="0">
                <a:latin typeface="+mn-lt"/>
              </a:rPr>
              <a:t>result </a:t>
            </a:r>
            <a:r>
              <a:rPr lang="en-AU" sz="2800" dirty="0">
                <a:latin typeface="+mn-lt"/>
              </a:rPr>
              <a:t>of tectonic plate </a:t>
            </a:r>
            <a:r>
              <a:rPr lang="en-AU" sz="2800" dirty="0" smtClean="0">
                <a:latin typeface="+mn-lt"/>
              </a:rPr>
              <a:t>movements</a:t>
            </a:r>
            <a:r>
              <a:rPr lang="en-AU" sz="2800" dirty="0">
                <a:latin typeface="+mn-lt"/>
              </a:rPr>
              <a:t>.</a:t>
            </a:r>
            <a:endParaRPr lang="en-AU" sz="2800" dirty="0" smtClean="0">
              <a:latin typeface="+mn-lt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628681"/>
              </p:ext>
            </p:extLst>
          </p:nvPr>
        </p:nvGraphicFramePr>
        <p:xfrm>
          <a:off x="9407914" y="160338"/>
          <a:ext cx="2605964" cy="10283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4034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662626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caused the Ring of  Fire to form?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AutoShape 2" descr="Image result for volcanic ash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329" y="1250872"/>
            <a:ext cx="6352549" cy="548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8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40544"/>
              </p:ext>
            </p:extLst>
          </p:nvPr>
        </p:nvGraphicFramePr>
        <p:xfrm>
          <a:off x="6300339" y="160338"/>
          <a:ext cx="1889503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9503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volcanic hot spots?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96593"/>
            <a:ext cx="7863839" cy="5135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Hot Spot Volcanoes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 </a:t>
            </a:r>
            <a:r>
              <a:rPr lang="en-US" sz="2800" b="1" dirty="0">
                <a:latin typeface="+mn-lt"/>
              </a:rPr>
              <a:t>hotspot</a:t>
            </a:r>
            <a:r>
              <a:rPr lang="en-US" sz="2800" dirty="0">
                <a:latin typeface="+mn-lt"/>
              </a:rPr>
              <a:t> is a </a:t>
            </a:r>
            <a:r>
              <a:rPr lang="en-US" sz="2800" dirty="0" smtClean="0">
                <a:latin typeface="+mn-lt"/>
              </a:rPr>
              <a:t>an unusually hot part of the Earth’s mantle, which is relatively stationary.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These hot spots can result in large amounts of magma rising up, piercing a hole			   in the plate to form a volcano.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As the plates move above the			 hot spot, a series of volcanos			 can form.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This is how the Hawaiian Islands			 formed.</a:t>
            </a:r>
            <a:endParaRPr lang="en-US" sz="2800" dirty="0">
              <a:latin typeface="+mn-lt"/>
            </a:endParaRPr>
          </a:p>
        </p:txBody>
      </p:sp>
      <p:sp>
        <p:nvSpPr>
          <p:cNvPr id="2" name="AutoShape 2" descr="Image result for volcanic ash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" name="Picture 6" descr="hotsp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476" y="160338"/>
            <a:ext cx="3801928" cy="210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otspo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46" y="2607217"/>
            <a:ext cx="6384681" cy="4042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568764"/>
              </p:ext>
            </p:extLst>
          </p:nvPr>
        </p:nvGraphicFramePr>
        <p:xfrm>
          <a:off x="4051447" y="148208"/>
          <a:ext cx="2142258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42258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a hot spot cause a volcano?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256728"/>
              </p:ext>
            </p:extLst>
          </p:nvPr>
        </p:nvGraphicFramePr>
        <p:xfrm>
          <a:off x="9354003" y="292658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how the Hawaiian chain of island were formed?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7947804" cy="11456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Hot spot volcanoes –  Hawaiian Chain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sp>
        <p:nvSpPr>
          <p:cNvPr id="2" name="AutoShape 2" descr="Image result for volcanic ash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12" y="1669761"/>
            <a:ext cx="7464724" cy="467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1981518" y="1312661"/>
            <a:ext cx="8228965" cy="4274151"/>
            <a:chOff x="1981518" y="1312661"/>
            <a:chExt cx="8228965" cy="4274151"/>
          </a:xfrm>
        </p:grpSpPr>
        <p:grpSp>
          <p:nvGrpSpPr>
            <p:cNvPr id="64" name="Group 63"/>
            <p:cNvGrpSpPr/>
            <p:nvPr/>
          </p:nvGrpSpPr>
          <p:grpSpPr>
            <a:xfrm>
              <a:off x="1981518" y="1312661"/>
              <a:ext cx="8228965" cy="4274151"/>
              <a:chOff x="1981518" y="1312661"/>
              <a:chExt cx="8228965" cy="4274151"/>
            </a:xfrm>
          </p:grpSpPr>
          <p:pic>
            <p:nvPicPr>
              <p:cNvPr id="48" name="Picture 4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>
              <a:xfrm>
                <a:off x="1981518" y="1312661"/>
                <a:ext cx="8228965" cy="4274151"/>
              </a:xfrm>
              <a:prstGeom prst="rect">
                <a:avLst/>
              </a:prstGeom>
              <a:noFill/>
              <a:ln/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8011742" y="3846335"/>
                <a:ext cx="191059" cy="2388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8342355" y="4168860"/>
                <a:ext cx="477646" cy="53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4104602" y="3725739"/>
              <a:ext cx="191059" cy="173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AU"/>
            </a:p>
          </p:txBody>
        </p:sp>
      </p:grpSp>
      <p:cxnSp>
        <p:nvCxnSpPr>
          <p:cNvPr id="49" name="Line 6"/>
          <p:cNvCxnSpPr/>
          <p:nvPr/>
        </p:nvCxnSpPr>
        <p:spPr bwMode="auto">
          <a:xfrm>
            <a:off x="3337656" y="3190972"/>
            <a:ext cx="1897174" cy="604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0" name="Line 7"/>
          <p:cNvCxnSpPr/>
          <p:nvPr/>
        </p:nvCxnSpPr>
        <p:spPr bwMode="auto">
          <a:xfrm flipV="1">
            <a:off x="5960229" y="5006707"/>
            <a:ext cx="0" cy="78989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1" name="Line 8"/>
          <p:cNvCxnSpPr/>
          <p:nvPr/>
        </p:nvCxnSpPr>
        <p:spPr bwMode="auto">
          <a:xfrm>
            <a:off x="6050151" y="1061403"/>
            <a:ext cx="0" cy="162765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2" name="Line 9"/>
          <p:cNvCxnSpPr/>
          <p:nvPr/>
        </p:nvCxnSpPr>
        <p:spPr bwMode="auto">
          <a:xfrm>
            <a:off x="3550739" y="1989337"/>
            <a:ext cx="1141871" cy="32550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3" name="Line 10"/>
          <p:cNvCxnSpPr/>
          <p:nvPr/>
        </p:nvCxnSpPr>
        <p:spPr bwMode="auto">
          <a:xfrm flipH="1">
            <a:off x="7044883" y="1501291"/>
            <a:ext cx="958029" cy="31250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4" name="Line 11"/>
          <p:cNvCxnSpPr/>
          <p:nvPr/>
        </p:nvCxnSpPr>
        <p:spPr bwMode="auto">
          <a:xfrm>
            <a:off x="2663683" y="4129847"/>
            <a:ext cx="3338859" cy="10745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5" name="Line 12"/>
          <p:cNvCxnSpPr/>
          <p:nvPr/>
        </p:nvCxnSpPr>
        <p:spPr bwMode="auto">
          <a:xfrm flipH="1">
            <a:off x="7858740" y="3817176"/>
            <a:ext cx="1808433" cy="438019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6" name="Line 12"/>
          <p:cNvCxnSpPr/>
          <p:nvPr/>
        </p:nvCxnSpPr>
        <p:spPr bwMode="auto">
          <a:xfrm flipH="1">
            <a:off x="7143906" y="2946100"/>
            <a:ext cx="1718012" cy="438019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66" y="953916"/>
            <a:ext cx="4543246" cy="248123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On your volcano diagram, label the magma </a:t>
            </a:r>
            <a:r>
              <a:rPr lang="en-US" sz="2800" dirty="0" smtClean="0">
                <a:latin typeface="+mn-lt"/>
              </a:rPr>
              <a:t>chamber.</a:t>
            </a:r>
            <a:br>
              <a:rPr lang="en-US" sz="2800" dirty="0" smtClean="0">
                <a:latin typeface="+mn-lt"/>
              </a:rPr>
            </a:br>
            <a:r>
              <a:rPr lang="en-US" sz="2800" dirty="0">
                <a:latin typeface="+mn-lt"/>
              </a:rPr>
              <a:t/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To the side or underneath your label, write what </a:t>
            </a:r>
            <a:r>
              <a:rPr lang="en-US" sz="2800" dirty="0" smtClean="0">
                <a:latin typeface="+mn-lt"/>
              </a:rPr>
              <a:t>it is.</a:t>
            </a:r>
            <a:endParaRPr lang="en-AU" sz="28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59896" y="5827347"/>
            <a:ext cx="1584176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Magma Chamber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5" name="Rectangle 4"/>
          <p:cNvSpPr/>
          <p:nvPr/>
        </p:nvSpPr>
        <p:spPr>
          <a:xfrm>
            <a:off x="6744072" y="5980475"/>
            <a:ext cx="4512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Store </a:t>
            </a:r>
            <a:r>
              <a:rPr lang="en-GB" sz="2000" dirty="0" smtClean="0"/>
              <a:t>of molten </a:t>
            </a:r>
            <a:r>
              <a:rPr lang="en-GB" sz="2000" dirty="0"/>
              <a:t>rock beneath the volcano</a:t>
            </a:r>
          </a:p>
        </p:txBody>
      </p:sp>
    </p:spTree>
    <p:extLst>
      <p:ext uri="{BB962C8B-B14F-4D97-AF65-F5344CB8AC3E}">
        <p14:creationId xmlns:p14="http://schemas.microsoft.com/office/powerpoint/2010/main" val="282258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1981518" y="1312661"/>
            <a:ext cx="8228965" cy="4274151"/>
            <a:chOff x="1981518" y="1312661"/>
            <a:chExt cx="8228965" cy="4274151"/>
          </a:xfrm>
        </p:grpSpPr>
        <p:grpSp>
          <p:nvGrpSpPr>
            <p:cNvPr id="64" name="Group 63"/>
            <p:cNvGrpSpPr/>
            <p:nvPr/>
          </p:nvGrpSpPr>
          <p:grpSpPr>
            <a:xfrm>
              <a:off x="1981518" y="1312661"/>
              <a:ext cx="8228965" cy="4274151"/>
              <a:chOff x="1981518" y="1312661"/>
              <a:chExt cx="8228965" cy="4274151"/>
            </a:xfrm>
          </p:grpSpPr>
          <p:pic>
            <p:nvPicPr>
              <p:cNvPr id="48" name="Picture 4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>
              <a:xfrm>
                <a:off x="1981518" y="1312661"/>
                <a:ext cx="8228965" cy="4274151"/>
              </a:xfrm>
              <a:prstGeom prst="rect">
                <a:avLst/>
              </a:prstGeom>
              <a:noFill/>
              <a:ln/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8011742" y="3846335"/>
                <a:ext cx="191059" cy="2388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8342355" y="4168860"/>
                <a:ext cx="477646" cy="53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4104602" y="3725739"/>
              <a:ext cx="191059" cy="173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AU"/>
            </a:p>
          </p:txBody>
        </p:sp>
      </p:grpSp>
      <p:cxnSp>
        <p:nvCxnSpPr>
          <p:cNvPr id="49" name="Line 6"/>
          <p:cNvCxnSpPr/>
          <p:nvPr/>
        </p:nvCxnSpPr>
        <p:spPr bwMode="auto">
          <a:xfrm>
            <a:off x="3337656" y="3190972"/>
            <a:ext cx="1897174" cy="604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0" name="Line 7"/>
          <p:cNvCxnSpPr/>
          <p:nvPr/>
        </p:nvCxnSpPr>
        <p:spPr bwMode="auto">
          <a:xfrm flipV="1">
            <a:off x="5960229" y="5006707"/>
            <a:ext cx="0" cy="78989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1" name="Line 8"/>
          <p:cNvCxnSpPr/>
          <p:nvPr/>
        </p:nvCxnSpPr>
        <p:spPr bwMode="auto">
          <a:xfrm>
            <a:off x="6050151" y="1061403"/>
            <a:ext cx="0" cy="162765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2" name="Line 9"/>
          <p:cNvCxnSpPr/>
          <p:nvPr/>
        </p:nvCxnSpPr>
        <p:spPr bwMode="auto">
          <a:xfrm>
            <a:off x="3550739" y="1989337"/>
            <a:ext cx="1141871" cy="32550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3" name="Line 10"/>
          <p:cNvCxnSpPr/>
          <p:nvPr/>
        </p:nvCxnSpPr>
        <p:spPr bwMode="auto">
          <a:xfrm flipH="1">
            <a:off x="7044883" y="1501291"/>
            <a:ext cx="958029" cy="31250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4" name="Line 11"/>
          <p:cNvCxnSpPr/>
          <p:nvPr/>
        </p:nvCxnSpPr>
        <p:spPr bwMode="auto">
          <a:xfrm>
            <a:off x="2663683" y="4129847"/>
            <a:ext cx="3338859" cy="10745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5" name="Line 12"/>
          <p:cNvCxnSpPr/>
          <p:nvPr/>
        </p:nvCxnSpPr>
        <p:spPr bwMode="auto">
          <a:xfrm flipH="1">
            <a:off x="7858740" y="3817176"/>
            <a:ext cx="1808433" cy="438019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6" name="Line 12"/>
          <p:cNvCxnSpPr/>
          <p:nvPr/>
        </p:nvCxnSpPr>
        <p:spPr bwMode="auto">
          <a:xfrm flipH="1">
            <a:off x="7143906" y="2946100"/>
            <a:ext cx="1718012" cy="438019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66" y="953916"/>
            <a:ext cx="4543246" cy="248123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On your volcano diagram, label the </a:t>
            </a:r>
            <a:r>
              <a:rPr lang="en-US" sz="2800" dirty="0" smtClean="0">
                <a:latin typeface="+mn-lt"/>
              </a:rPr>
              <a:t>main vent.</a:t>
            </a:r>
            <a:br>
              <a:rPr lang="en-US" sz="2800" dirty="0" smtClean="0">
                <a:latin typeface="+mn-lt"/>
              </a:rPr>
            </a:br>
            <a:r>
              <a:rPr lang="en-US" sz="2800" dirty="0">
                <a:latin typeface="+mn-lt"/>
              </a:rPr>
              <a:t/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To the side or underneath your label, write what they are.</a:t>
            </a:r>
            <a:endParaRPr lang="en-AU" sz="2800" dirty="0">
              <a:latin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2077805" y="3955871"/>
            <a:ext cx="11703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Main </a:t>
            </a:r>
            <a:r>
              <a:rPr lang="en-GB" b="1" dirty="0" smtClean="0"/>
              <a:t>vent</a:t>
            </a:r>
            <a:endParaRPr lang="en-GB" b="1" dirty="0"/>
          </a:p>
        </p:txBody>
      </p:sp>
      <p:sp>
        <p:nvSpPr>
          <p:cNvPr id="21" name="Rectangle 20"/>
          <p:cNvSpPr/>
          <p:nvPr/>
        </p:nvSpPr>
        <p:spPr>
          <a:xfrm>
            <a:off x="57757" y="3810375"/>
            <a:ext cx="20200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/>
              <a:t>Tunnel </a:t>
            </a:r>
            <a:r>
              <a:rPr lang="en-GB" sz="2000" dirty="0" smtClean="0"/>
              <a:t>through which </a:t>
            </a:r>
            <a:r>
              <a:rPr lang="en-GB" sz="2000" dirty="0"/>
              <a:t>magma rises to the  top of the volcano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2260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" y="732983"/>
            <a:ext cx="9533615" cy="96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Explain the damage that can be caused by a volcano.</a:t>
            </a:r>
          </a:p>
          <a:p>
            <a:endParaRPr lang="en-AU" sz="28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878792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1" y="2463567"/>
            <a:ext cx="8158389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List the three activity states of a volcano, and explain what each one means.</a:t>
            </a:r>
            <a:endParaRPr lang="en-AU" sz="2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29581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4114356"/>
            <a:ext cx="6345568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Explain how the Hawaiian islands formed.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440" y="329469"/>
            <a:ext cx="2442547" cy="3271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45" y="4098794"/>
            <a:ext cx="4102964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 animBg="1"/>
      <p:bldP spid="13" grpId="0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32983"/>
            <a:ext cx="11569158" cy="2706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2800" dirty="0">
              <a:latin typeface="+mn-lt"/>
            </a:endParaRPr>
          </a:p>
          <a:p>
            <a:endParaRPr lang="en-AU" sz="2800" dirty="0">
              <a:latin typeface="+mn-lt"/>
            </a:endParaRPr>
          </a:p>
          <a:p>
            <a:endParaRPr lang="en-AU" sz="2800" dirty="0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73298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Finish the labels on the diagram and then answer the questions on the worksheet.</a:t>
            </a:r>
            <a:endParaRPr lang="en-AU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096032" y="2028277"/>
            <a:ext cx="8228965" cy="4274151"/>
            <a:chOff x="1981518" y="1312661"/>
            <a:chExt cx="8228965" cy="4274151"/>
          </a:xfrm>
        </p:grpSpPr>
        <p:grpSp>
          <p:nvGrpSpPr>
            <p:cNvPr id="8" name="Group 7"/>
            <p:cNvGrpSpPr/>
            <p:nvPr/>
          </p:nvGrpSpPr>
          <p:grpSpPr>
            <a:xfrm>
              <a:off x="1981518" y="1312661"/>
              <a:ext cx="8228965" cy="4274151"/>
              <a:chOff x="1981518" y="1312661"/>
              <a:chExt cx="8228965" cy="4274151"/>
            </a:xfrm>
          </p:grpSpPr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>
              <a:xfrm>
                <a:off x="1981518" y="1312661"/>
                <a:ext cx="8228965" cy="4274151"/>
              </a:xfrm>
              <a:prstGeom prst="rect">
                <a:avLst/>
              </a:prstGeom>
              <a:noFill/>
              <a:ln/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8011742" y="3846335"/>
                <a:ext cx="191059" cy="2388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342355" y="4168860"/>
                <a:ext cx="477646" cy="53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4104602" y="3725739"/>
              <a:ext cx="191059" cy="173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AU"/>
            </a:p>
          </p:txBody>
        </p:sp>
      </p:grpSp>
      <p:cxnSp>
        <p:nvCxnSpPr>
          <p:cNvPr id="13" name="Line 6"/>
          <p:cNvCxnSpPr/>
          <p:nvPr/>
        </p:nvCxnSpPr>
        <p:spPr bwMode="auto">
          <a:xfrm>
            <a:off x="3452170" y="3906588"/>
            <a:ext cx="1897174" cy="604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14" name="Line 7"/>
          <p:cNvCxnSpPr/>
          <p:nvPr/>
        </p:nvCxnSpPr>
        <p:spPr bwMode="auto">
          <a:xfrm flipV="1">
            <a:off x="6074743" y="5722323"/>
            <a:ext cx="0" cy="78989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15" name="Line 8"/>
          <p:cNvCxnSpPr/>
          <p:nvPr/>
        </p:nvCxnSpPr>
        <p:spPr bwMode="auto">
          <a:xfrm>
            <a:off x="6164665" y="1777019"/>
            <a:ext cx="0" cy="162765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16" name="Line 9"/>
          <p:cNvCxnSpPr/>
          <p:nvPr/>
        </p:nvCxnSpPr>
        <p:spPr bwMode="auto">
          <a:xfrm>
            <a:off x="3665253" y="2704953"/>
            <a:ext cx="1141871" cy="32550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17" name="Line 10"/>
          <p:cNvCxnSpPr/>
          <p:nvPr/>
        </p:nvCxnSpPr>
        <p:spPr bwMode="auto">
          <a:xfrm flipH="1">
            <a:off x="7159397" y="2216907"/>
            <a:ext cx="958029" cy="31250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18" name="Line 11"/>
          <p:cNvCxnSpPr/>
          <p:nvPr/>
        </p:nvCxnSpPr>
        <p:spPr bwMode="auto">
          <a:xfrm>
            <a:off x="2778197" y="4845463"/>
            <a:ext cx="3338859" cy="10745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19" name="Line 12"/>
          <p:cNvCxnSpPr/>
          <p:nvPr/>
        </p:nvCxnSpPr>
        <p:spPr bwMode="auto">
          <a:xfrm flipH="1">
            <a:off x="7973254" y="4532792"/>
            <a:ext cx="1808433" cy="438019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20" name="Line 12"/>
          <p:cNvCxnSpPr/>
          <p:nvPr/>
        </p:nvCxnSpPr>
        <p:spPr bwMode="auto">
          <a:xfrm flipH="1">
            <a:off x="7258420" y="3661716"/>
            <a:ext cx="1718012" cy="438019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372577" y="1662655"/>
            <a:ext cx="158417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Crater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65108" y="3731438"/>
            <a:ext cx="158417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Lava Flow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81289" y="2058302"/>
            <a:ext cx="158417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Volcanic cloud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92319" y="4671487"/>
            <a:ext cx="11703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Main </a:t>
            </a:r>
            <a:r>
              <a:rPr lang="en-GB" b="1" dirty="0" smtClean="0"/>
              <a:t>vent</a:t>
            </a:r>
            <a:endParaRPr lang="en-GB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274410" y="6049980"/>
            <a:ext cx="1584176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Magma Chamber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08512" y="4354466"/>
            <a:ext cx="97888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Cone</a:t>
            </a:r>
            <a:endParaRPr lang="en-GB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610243" y="3305629"/>
            <a:ext cx="1268200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Secondary </a:t>
            </a:r>
            <a:r>
              <a:rPr lang="en-GB" b="1" dirty="0" smtClean="0"/>
              <a:t>vent</a:t>
            </a:r>
            <a:endParaRPr lang="en-GB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192320" y="2575096"/>
            <a:ext cx="176992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Volcanic bombs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58586" y="6203108"/>
            <a:ext cx="4512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Store </a:t>
            </a:r>
            <a:r>
              <a:rPr lang="en-GB" sz="2000" dirty="0" smtClean="0"/>
              <a:t>of molten </a:t>
            </a:r>
            <a:r>
              <a:rPr lang="en-GB" sz="2000" dirty="0"/>
              <a:t>rock beneath the volcano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79532" y="1248955"/>
            <a:ext cx="3466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Opening at the top of a volcano</a:t>
            </a:r>
            <a:endParaRPr lang="en-AU" sz="2000" dirty="0"/>
          </a:p>
        </p:txBody>
      </p:sp>
      <p:sp>
        <p:nvSpPr>
          <p:cNvPr id="33" name="Rectangle 32"/>
          <p:cNvSpPr/>
          <p:nvPr/>
        </p:nvSpPr>
        <p:spPr>
          <a:xfrm>
            <a:off x="172271" y="4525991"/>
            <a:ext cx="20200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/>
              <a:t>Tunnel </a:t>
            </a:r>
            <a:r>
              <a:rPr lang="en-GB" sz="2000" dirty="0" smtClean="0"/>
              <a:t>through which </a:t>
            </a:r>
            <a:r>
              <a:rPr lang="en-GB" sz="2000" dirty="0"/>
              <a:t>magma rises to the  top of the volcano</a:t>
            </a:r>
            <a:endParaRPr lang="en-AU" sz="2000" dirty="0"/>
          </a:p>
        </p:txBody>
      </p:sp>
      <p:sp>
        <p:nvSpPr>
          <p:cNvPr id="34" name="Rectangle 33"/>
          <p:cNvSpPr/>
          <p:nvPr/>
        </p:nvSpPr>
        <p:spPr>
          <a:xfrm>
            <a:off x="30847" y="3421199"/>
            <a:ext cx="21731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/>
              <a:t>Molten rock flowing down the side of the volcano</a:t>
            </a:r>
            <a:endParaRPr lang="en-AU" sz="2000" dirty="0"/>
          </a:p>
        </p:txBody>
      </p:sp>
      <p:sp>
        <p:nvSpPr>
          <p:cNvPr id="35" name="Rectangle 34"/>
          <p:cNvSpPr/>
          <p:nvPr/>
        </p:nvSpPr>
        <p:spPr>
          <a:xfrm>
            <a:off x="228917" y="2216907"/>
            <a:ext cx="19815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/>
              <a:t>Large pieces of rock ejected from the volcano</a:t>
            </a:r>
            <a:endParaRPr lang="en-AU" sz="2000" dirty="0"/>
          </a:p>
        </p:txBody>
      </p:sp>
      <p:sp>
        <p:nvSpPr>
          <p:cNvPr id="36" name="Rectangle 35"/>
          <p:cNvSpPr/>
          <p:nvPr/>
        </p:nvSpPr>
        <p:spPr>
          <a:xfrm>
            <a:off x="9727745" y="4723798"/>
            <a:ext cx="25585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Layers of ash and lava </a:t>
            </a:r>
            <a:r>
              <a:rPr lang="en-GB" sz="2000" dirty="0" smtClean="0"/>
              <a:t>forming </a:t>
            </a:r>
            <a:r>
              <a:rPr lang="en-GB" sz="2000" dirty="0"/>
              <a:t>the volcano’s sides</a:t>
            </a:r>
            <a:endParaRPr lang="en-AU" sz="2000" dirty="0"/>
          </a:p>
        </p:txBody>
      </p:sp>
      <p:sp>
        <p:nvSpPr>
          <p:cNvPr id="37" name="Rectangle 36"/>
          <p:cNvSpPr/>
          <p:nvPr/>
        </p:nvSpPr>
        <p:spPr>
          <a:xfrm>
            <a:off x="9862536" y="3146156"/>
            <a:ext cx="21701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Allows magma to escape from the side of the volcano</a:t>
            </a:r>
            <a:endParaRPr lang="en-AU" sz="2000" dirty="0"/>
          </a:p>
        </p:txBody>
      </p:sp>
      <p:sp>
        <p:nvSpPr>
          <p:cNvPr id="38" name="Rectangle 37"/>
          <p:cNvSpPr/>
          <p:nvPr/>
        </p:nvSpPr>
        <p:spPr>
          <a:xfrm>
            <a:off x="9527316" y="1976459"/>
            <a:ext cx="2394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Gas, steam and ash escaping from the volcano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10497"/>
          <a:stretch/>
        </p:blipFill>
        <p:spPr>
          <a:xfrm>
            <a:off x="971853" y="3394548"/>
            <a:ext cx="4499701" cy="3146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94271"/>
              </p:ext>
            </p:extLst>
          </p:nvPr>
        </p:nvGraphicFramePr>
        <p:xfrm>
          <a:off x="9354003" y="292658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the difference between the epicentre and the focus of an earthquake.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2"/>
            <a:ext cx="9069905" cy="3300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b="1" dirty="0" smtClean="0">
                <a:latin typeface="+mn-lt"/>
              </a:rPr>
              <a:t>Anatomy of Earthquakes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</a:t>
            </a:r>
            <a:r>
              <a:rPr lang="en-AU" sz="2800" b="1" dirty="0" smtClean="0">
                <a:latin typeface="+mn-lt"/>
              </a:rPr>
              <a:t>focus</a:t>
            </a:r>
            <a:r>
              <a:rPr lang="en-AU" sz="2800" dirty="0" smtClean="0">
                <a:latin typeface="+mn-lt"/>
              </a:rPr>
              <a:t> of an earthquake is the point </a:t>
            </a:r>
            <a:r>
              <a:rPr lang="en-AU" sz="2800" b="1" dirty="0" smtClean="0">
                <a:latin typeface="+mn-lt"/>
              </a:rPr>
              <a:t>within the Earth </a:t>
            </a:r>
            <a:r>
              <a:rPr lang="en-AU" sz="2800" dirty="0" smtClean="0">
                <a:latin typeface="+mn-lt"/>
              </a:rPr>
              <a:t>where the energy is released.</a:t>
            </a:r>
            <a:endParaRPr lang="en-AU" sz="2800" b="1" dirty="0" smtClean="0">
              <a:latin typeface="+mn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point where the energy reaches the surface, directly above the focus is called the </a:t>
            </a:r>
            <a:r>
              <a:rPr lang="en-AU" sz="2800" b="1" dirty="0" smtClean="0">
                <a:latin typeface="+mn-lt"/>
              </a:rPr>
              <a:t>epicentre</a:t>
            </a:r>
            <a:r>
              <a:rPr lang="en-AU" sz="2800" dirty="0" smtClean="0">
                <a:latin typeface="+mn-lt"/>
              </a:rPr>
              <a:t>.</a:t>
            </a:r>
            <a:endParaRPr lang="en-AU" sz="2800" b="1" dirty="0" smtClean="0">
              <a:latin typeface="+mn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waves of energy waves released are called </a:t>
            </a:r>
            <a:r>
              <a:rPr lang="en-AU" sz="2800" b="1" dirty="0" smtClean="0">
                <a:latin typeface="+mn-lt"/>
              </a:rPr>
              <a:t>seismic waves.</a:t>
            </a:r>
            <a:endParaRPr lang="en-AU" sz="2800" b="1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sp>
        <p:nvSpPr>
          <p:cNvPr id="6" name="AutoShape 2" descr="Image result for earthquake  labe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AutoShape 2" descr="Image result for seismic wa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9360385" y="5224393"/>
          <a:ext cx="2631517" cy="13166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1517"/>
              </a:tblGrid>
              <a:tr h="339118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950923">
                <a:tc>
                  <a:txBody>
                    <a:bodyPr/>
                    <a:lstStyle/>
                    <a:p>
                      <a:r>
                        <a:rPr lang="en-AU" dirty="0" smtClean="0"/>
                        <a:t>seismic:</a:t>
                      </a:r>
                      <a:r>
                        <a:rPr lang="en-AU" baseline="0" dirty="0" smtClean="0"/>
                        <a:t> relating to earthquake or other vibrations in the Earth.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3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9069905" cy="3409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b="1" dirty="0">
                <a:latin typeface="+mn-lt"/>
              </a:rPr>
              <a:t>V</a:t>
            </a:r>
            <a:r>
              <a:rPr lang="en-AU" sz="2800" b="1" dirty="0" smtClean="0">
                <a:latin typeface="+mn-lt"/>
              </a:rPr>
              <a:t>olcanoes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hlinkClick r:id="rId2"/>
              </a:rPr>
              <a:t>https://www.youtube.com/watch?v=8WsIqhkG8Ns</a:t>
            </a:r>
            <a:endParaRPr lang="en-AU" sz="2800" b="1" dirty="0" smtClean="0">
              <a:latin typeface="+mn-lt"/>
            </a:endParaRPr>
          </a:p>
        </p:txBody>
      </p:sp>
      <p:sp>
        <p:nvSpPr>
          <p:cNvPr id="6" name="AutoShape 2" descr="Image result for earthquake  labe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AutoShape 2" descr="Image result for seismic wa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980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events can trigger a  tsunami?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9293629" cy="3140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Forming Tsunami</a:t>
            </a:r>
            <a:endParaRPr lang="en-AU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+mn-lt"/>
              </a:rPr>
              <a:t>Disruption to the seafloor by earthquakes, volcanic eruptions or landslides can trigger a tsunami.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+mn-lt"/>
              </a:rPr>
              <a:t>The movement of the seafloor displaces the water above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+mn-lt"/>
              </a:rPr>
              <a:t>This forms large waves which radiate in all directions, similar to dropping a pebble into water.</a:t>
            </a: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>
              <a:spcAft>
                <a:spcPts val="1200"/>
              </a:spcAft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366291" y="1533923"/>
          <a:ext cx="2593676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3676"/>
              </a:tblGrid>
              <a:tr h="353455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618545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tsunamis formed?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313059" y="5283716"/>
          <a:ext cx="2646908" cy="130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37626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939220">
                <a:tc>
                  <a:txBody>
                    <a:bodyPr/>
                    <a:lstStyle/>
                    <a:p>
                      <a:r>
                        <a:rPr lang="en-AU" dirty="0" smtClean="0"/>
                        <a:t>displace:</a:t>
                      </a:r>
                      <a:r>
                        <a:rPr lang="en-AU" baseline="0" dirty="0" smtClean="0"/>
                        <a:t> move something from its usual place or position.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50414"/>
          <a:stretch/>
        </p:blipFill>
        <p:spPr>
          <a:xfrm>
            <a:off x="1609250" y="3459147"/>
            <a:ext cx="2956774" cy="2559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49686"/>
          <a:stretch/>
        </p:blipFill>
        <p:spPr>
          <a:xfrm>
            <a:off x="4572000" y="3459147"/>
            <a:ext cx="3000188" cy="25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0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8871" t="24663" r="3653" b="21651"/>
          <a:stretch/>
        </p:blipFill>
        <p:spPr>
          <a:xfrm>
            <a:off x="1839119" y="3412812"/>
            <a:ext cx="7484697" cy="3445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148208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happens to the height of the wave as a tsunami approaches shallow water? 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9293629" cy="3140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Forming Tsunami</a:t>
            </a:r>
            <a:endParaRPr lang="en-AU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+mn-lt"/>
              </a:rPr>
              <a:t>The </a:t>
            </a:r>
            <a:r>
              <a:rPr lang="en-GB" sz="2800" dirty="0">
                <a:latin typeface="+mn-lt"/>
              </a:rPr>
              <a:t>waves travel towards </a:t>
            </a:r>
            <a:r>
              <a:rPr lang="en-GB" sz="2800" dirty="0" smtClean="0">
                <a:latin typeface="+mn-lt"/>
              </a:rPr>
              <a:t>land and increase </a:t>
            </a:r>
            <a:r>
              <a:rPr lang="en-GB" sz="2800" dirty="0">
                <a:latin typeface="+mn-lt"/>
              </a:rPr>
              <a:t>in height as the depth of the ocean decreases</a:t>
            </a:r>
            <a:r>
              <a:rPr lang="en-GB" sz="2800" dirty="0" smtClean="0">
                <a:latin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+mn-lt"/>
              </a:rPr>
              <a:t>In the open ocean, the </a:t>
            </a:r>
            <a:r>
              <a:rPr lang="en-GB" sz="2800" dirty="0">
                <a:latin typeface="+mn-lt"/>
              </a:rPr>
              <a:t>energy </a:t>
            </a:r>
            <a:r>
              <a:rPr lang="en-GB" sz="2800" dirty="0" smtClean="0">
                <a:latin typeface="+mn-lt"/>
              </a:rPr>
              <a:t>from the earthquake is contained in a </a:t>
            </a:r>
            <a:r>
              <a:rPr lang="en-GB" sz="2800" dirty="0">
                <a:latin typeface="+mn-lt"/>
              </a:rPr>
              <a:t>large volume </a:t>
            </a:r>
            <a:r>
              <a:rPr lang="en-GB" sz="2800" dirty="0" smtClean="0">
                <a:latin typeface="+mn-lt"/>
              </a:rPr>
              <a:t>water forming small waves. </a:t>
            </a:r>
            <a:endParaRPr lang="en-GB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+mn-lt"/>
              </a:rPr>
              <a:t>When </a:t>
            </a:r>
            <a:r>
              <a:rPr lang="en-GB" sz="2800" dirty="0">
                <a:latin typeface="+mn-lt"/>
              </a:rPr>
              <a:t>the wave enters shallow </a:t>
            </a:r>
            <a:r>
              <a:rPr lang="en-GB" sz="2800" dirty="0" smtClean="0">
                <a:latin typeface="+mn-lt"/>
              </a:rPr>
              <a:t>water, </a:t>
            </a:r>
            <a:r>
              <a:rPr lang="en-GB" sz="2800" dirty="0">
                <a:latin typeface="+mn-lt"/>
              </a:rPr>
              <a:t>the energy </a:t>
            </a:r>
            <a:r>
              <a:rPr lang="en-GB" sz="2800" dirty="0" smtClean="0">
                <a:latin typeface="+mn-lt"/>
              </a:rPr>
              <a:t>is held </a:t>
            </a:r>
            <a:r>
              <a:rPr lang="en-GB" sz="2800" dirty="0">
                <a:latin typeface="+mn-lt"/>
              </a:rPr>
              <a:t>by a </a:t>
            </a:r>
            <a:r>
              <a:rPr lang="en-GB" sz="2800" dirty="0" smtClean="0">
                <a:latin typeface="+mn-lt"/>
              </a:rPr>
              <a:t>smaller volume of water so the wave height increases</a:t>
            </a:r>
            <a:endParaRPr lang="en-GB" sz="2800" dirty="0">
              <a:latin typeface="+mn-lt"/>
            </a:endParaRPr>
          </a:p>
          <a:p>
            <a:endParaRPr lang="en-GB" sz="2800" dirty="0" smtClean="0">
              <a:latin typeface="+mn-lt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360147" y="1932745"/>
          <a:ext cx="2593676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3676"/>
              </a:tblGrid>
              <a:tr h="355765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1156235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why tsunami waves are small in open water and grow larger towards land.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257514" y="5271763"/>
          <a:ext cx="2646908" cy="130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37626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939220">
                <a:tc>
                  <a:txBody>
                    <a:bodyPr/>
                    <a:lstStyle/>
                    <a:p>
                      <a:r>
                        <a:rPr lang="en-AU" dirty="0" smtClean="0"/>
                        <a:t>displace:</a:t>
                      </a:r>
                      <a:r>
                        <a:rPr lang="en-AU" baseline="0" dirty="0" smtClean="0"/>
                        <a:t> move something from its usual place or position.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5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chemeClr val="accent2"/>
            </a:solidFill>
          </a:ln>
        </p:spPr>
        <p:txBody>
          <a:bodyPr anchor="ctr"/>
          <a:lstStyle/>
          <a:p>
            <a:r>
              <a:rPr lang="en-AU" dirty="0" smtClean="0"/>
              <a:t>Volcanoes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Learning Objective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794979"/>
            <a:ext cx="449854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Activate Prior Knowledge</a:t>
            </a: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421245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we going to learn?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3379753"/>
            <a:ext cx="7545238" cy="3239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+mn-lt"/>
              </a:rPr>
              <a:t>T</a:t>
            </a:r>
            <a:r>
              <a:rPr lang="en-AU" sz="2800" dirty="0" smtClean="0">
                <a:latin typeface="+mn-lt"/>
              </a:rPr>
              <a:t>he </a:t>
            </a:r>
            <a:r>
              <a:rPr lang="en-AU" sz="2800" dirty="0">
                <a:latin typeface="+mn-lt"/>
              </a:rPr>
              <a:t>city of Pompeii </a:t>
            </a:r>
            <a:r>
              <a:rPr lang="en-AU" sz="2800" dirty="0" smtClean="0">
                <a:latin typeface="+mn-lt"/>
              </a:rPr>
              <a:t>was destroyed when Mount Vesuvius erupted in 79 A.D. When it was later excavated by </a:t>
            </a:r>
            <a:r>
              <a:rPr lang="en-AU" sz="2800" dirty="0" smtClean="0">
                <a:latin typeface="+mn-lt"/>
              </a:rPr>
              <a:t>archaeologists, </a:t>
            </a:r>
            <a:r>
              <a:rPr lang="en-AU" sz="2800" dirty="0" smtClean="0">
                <a:latin typeface="+mn-lt"/>
              </a:rPr>
              <a:t>many petrified </a:t>
            </a:r>
            <a:r>
              <a:rPr lang="en-AU" sz="2800" dirty="0">
                <a:latin typeface="+mn-lt"/>
              </a:rPr>
              <a:t>(change to stony substance) </a:t>
            </a:r>
            <a:r>
              <a:rPr lang="en-AU" sz="2800" dirty="0" smtClean="0">
                <a:latin typeface="+mn-lt"/>
              </a:rPr>
              <a:t>human remains were discovered.</a:t>
            </a:r>
          </a:p>
          <a:p>
            <a:endParaRPr lang="en-AU" sz="2800" dirty="0" smtClean="0">
              <a:latin typeface="+mn-lt"/>
            </a:endParaRPr>
          </a:p>
          <a:p>
            <a:r>
              <a:rPr lang="en-AU" sz="2800" dirty="0" smtClean="0">
                <a:latin typeface="+mn-lt"/>
              </a:rPr>
              <a:t>Think, Pair, Share:  What caused humans to be petrified in Pompeii in Italy?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732983"/>
            <a:ext cx="7326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Identify key features of a volcano. 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Explain the differences between different types of volcanoes.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5" y="1929081"/>
            <a:ext cx="3964993" cy="46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31700"/>
              </p:ext>
            </p:extLst>
          </p:nvPr>
        </p:nvGraphicFramePr>
        <p:xfrm>
          <a:off x="9354003" y="292659"/>
          <a:ext cx="2605964" cy="7860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33700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420314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volcanoes? 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8924214" cy="25738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Volcanoes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 volcano is a </a:t>
            </a:r>
            <a:r>
              <a:rPr lang="en-AU" sz="2800" b="1" dirty="0" smtClean="0">
                <a:latin typeface="+mn-lt"/>
              </a:rPr>
              <a:t>cone shaped mountain </a:t>
            </a:r>
            <a:r>
              <a:rPr lang="en-AU" sz="2800" dirty="0" smtClean="0">
                <a:latin typeface="+mn-lt"/>
              </a:rPr>
              <a:t>that opens downward to a pool of </a:t>
            </a:r>
            <a:r>
              <a:rPr lang="en-AU" sz="2800" b="1" dirty="0" smtClean="0">
                <a:latin typeface="+mn-lt"/>
              </a:rPr>
              <a:t>molten rock </a:t>
            </a:r>
            <a:r>
              <a:rPr lang="en-AU" sz="2800" dirty="0" smtClean="0">
                <a:latin typeface="+mn-lt"/>
              </a:rPr>
              <a:t>below the surface of the Earth</a:t>
            </a:r>
            <a:r>
              <a:rPr lang="en-AU" sz="2800" b="1" dirty="0" smtClean="0">
                <a:latin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Volcanoes erupt at </a:t>
            </a:r>
            <a:r>
              <a:rPr lang="en-AU" sz="2800" b="1" dirty="0" smtClean="0">
                <a:latin typeface="+mn-lt"/>
              </a:rPr>
              <a:t>convergent and divergent plate </a:t>
            </a:r>
            <a:r>
              <a:rPr lang="en-AU" sz="2800" dirty="0" smtClean="0">
                <a:latin typeface="+mn-lt"/>
              </a:rPr>
              <a:t>boundaries as well as at </a:t>
            </a:r>
            <a:r>
              <a:rPr lang="en-AU" sz="2800" b="1" dirty="0" smtClean="0">
                <a:latin typeface="+mn-lt"/>
              </a:rPr>
              <a:t>hot spots</a:t>
            </a:r>
            <a:r>
              <a:rPr lang="en-AU" sz="2800" dirty="0" smtClean="0">
                <a:latin typeface="+mn-lt"/>
              </a:rPr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603452"/>
              </p:ext>
            </p:extLst>
          </p:nvPr>
        </p:nvGraphicFramePr>
        <p:xfrm>
          <a:off x="9354003" y="130272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1693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615461">
                <a:tc>
                  <a:txBody>
                    <a:bodyPr/>
                    <a:lstStyle/>
                    <a:p>
                      <a:r>
                        <a:rPr lang="en-AU" dirty="0" smtClean="0"/>
                        <a:t>Where</a:t>
                      </a:r>
                      <a:r>
                        <a:rPr lang="en-AU" baseline="0" dirty="0" smtClean="0"/>
                        <a:t> do volcanoes occur 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98" y="4213621"/>
            <a:ext cx="4120335" cy="2418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89" y="4179115"/>
            <a:ext cx="3448050" cy="23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1981518" y="1312661"/>
            <a:ext cx="8228965" cy="4274151"/>
            <a:chOff x="1981518" y="1312661"/>
            <a:chExt cx="8228965" cy="4274151"/>
          </a:xfrm>
        </p:grpSpPr>
        <p:grpSp>
          <p:nvGrpSpPr>
            <p:cNvPr id="64" name="Group 63"/>
            <p:cNvGrpSpPr/>
            <p:nvPr/>
          </p:nvGrpSpPr>
          <p:grpSpPr>
            <a:xfrm>
              <a:off x="1981518" y="1312661"/>
              <a:ext cx="8228965" cy="4274151"/>
              <a:chOff x="1981518" y="1312661"/>
              <a:chExt cx="8228965" cy="4274151"/>
            </a:xfrm>
          </p:grpSpPr>
          <p:pic>
            <p:nvPicPr>
              <p:cNvPr id="48" name="Picture 4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>
              <a:xfrm>
                <a:off x="1981518" y="1312661"/>
                <a:ext cx="8228965" cy="4274151"/>
              </a:xfrm>
              <a:prstGeom prst="rect">
                <a:avLst/>
              </a:prstGeom>
              <a:noFill/>
              <a:ln/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8011742" y="3846335"/>
                <a:ext cx="191059" cy="2388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8342355" y="4168860"/>
                <a:ext cx="477646" cy="53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4104602" y="3725739"/>
              <a:ext cx="191059" cy="173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AU"/>
            </a:p>
          </p:txBody>
        </p:sp>
      </p:grpSp>
      <p:cxnSp>
        <p:nvCxnSpPr>
          <p:cNvPr id="49" name="Line 6"/>
          <p:cNvCxnSpPr/>
          <p:nvPr/>
        </p:nvCxnSpPr>
        <p:spPr bwMode="auto">
          <a:xfrm>
            <a:off x="3337656" y="3190972"/>
            <a:ext cx="1897174" cy="604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0" name="Line 7"/>
          <p:cNvCxnSpPr/>
          <p:nvPr/>
        </p:nvCxnSpPr>
        <p:spPr bwMode="auto">
          <a:xfrm flipV="1">
            <a:off x="5960229" y="5006707"/>
            <a:ext cx="0" cy="78989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1" name="Line 8"/>
          <p:cNvCxnSpPr/>
          <p:nvPr/>
        </p:nvCxnSpPr>
        <p:spPr bwMode="auto">
          <a:xfrm>
            <a:off x="6050151" y="1061403"/>
            <a:ext cx="0" cy="162765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2" name="Line 9"/>
          <p:cNvCxnSpPr/>
          <p:nvPr/>
        </p:nvCxnSpPr>
        <p:spPr bwMode="auto">
          <a:xfrm>
            <a:off x="3550739" y="1989337"/>
            <a:ext cx="1141871" cy="32550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3" name="Line 10"/>
          <p:cNvCxnSpPr/>
          <p:nvPr/>
        </p:nvCxnSpPr>
        <p:spPr bwMode="auto">
          <a:xfrm flipH="1">
            <a:off x="7044883" y="1501291"/>
            <a:ext cx="958029" cy="31250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4" name="Line 11"/>
          <p:cNvCxnSpPr/>
          <p:nvPr/>
        </p:nvCxnSpPr>
        <p:spPr bwMode="auto">
          <a:xfrm>
            <a:off x="2663683" y="4129847"/>
            <a:ext cx="3338859" cy="10745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5" name="Line 12"/>
          <p:cNvCxnSpPr/>
          <p:nvPr/>
        </p:nvCxnSpPr>
        <p:spPr bwMode="auto">
          <a:xfrm flipH="1">
            <a:off x="7858740" y="3817176"/>
            <a:ext cx="1808433" cy="438019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cxnSp>
        <p:nvCxnSpPr>
          <p:cNvPr id="56" name="Line 12"/>
          <p:cNvCxnSpPr/>
          <p:nvPr/>
        </p:nvCxnSpPr>
        <p:spPr bwMode="auto">
          <a:xfrm flipH="1">
            <a:off x="7143906" y="2946100"/>
            <a:ext cx="1718012" cy="438019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2983"/>
            <a:ext cx="4543246" cy="506901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latin typeface="+mn-lt"/>
              </a:rPr>
              <a:t>Structure of  a volcano</a:t>
            </a:r>
            <a:endParaRPr lang="en-GB" sz="2800" b="1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58063" y="676696"/>
            <a:ext cx="158417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Crater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0594" y="3015822"/>
            <a:ext cx="158417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Lava Flow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66775" y="1342686"/>
            <a:ext cx="158417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Volcanic cloud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77805" y="3955871"/>
            <a:ext cx="11703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Main </a:t>
            </a:r>
            <a:r>
              <a:rPr lang="en-GB" b="1" dirty="0" smtClean="0"/>
              <a:t>vent</a:t>
            </a:r>
            <a:endParaRPr lang="en-GB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159896" y="5827347"/>
            <a:ext cx="1584176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Magma Chamber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93998" y="3638850"/>
            <a:ext cx="97888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Cone</a:t>
            </a:r>
            <a:endParaRPr lang="en-GB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495729" y="2590013"/>
            <a:ext cx="1268200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Secondary </a:t>
            </a:r>
            <a:r>
              <a:rPr lang="en-GB" b="1" dirty="0" smtClean="0"/>
              <a:t>vent</a:t>
            </a:r>
            <a:endParaRPr lang="en-GB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077806" y="1859480"/>
            <a:ext cx="176992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Volcanic bombs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5" name="Rectangle 4"/>
          <p:cNvSpPr/>
          <p:nvPr/>
        </p:nvSpPr>
        <p:spPr>
          <a:xfrm>
            <a:off x="6744072" y="5980475"/>
            <a:ext cx="4512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Store </a:t>
            </a:r>
            <a:r>
              <a:rPr lang="en-GB" sz="2000" dirty="0" smtClean="0"/>
              <a:t>of molten </a:t>
            </a:r>
            <a:r>
              <a:rPr lang="en-GB" sz="2000" dirty="0"/>
              <a:t>rock beneath the volcano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65018" y="262996"/>
            <a:ext cx="3466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Opening at the top of a volcano</a:t>
            </a:r>
            <a:endParaRPr lang="en-AU" sz="2000" dirty="0"/>
          </a:p>
        </p:txBody>
      </p:sp>
      <p:sp>
        <p:nvSpPr>
          <p:cNvPr id="58" name="Rectangle 57"/>
          <p:cNvSpPr/>
          <p:nvPr/>
        </p:nvSpPr>
        <p:spPr>
          <a:xfrm>
            <a:off x="9717076" y="3991044"/>
            <a:ext cx="25585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Layers of ash and lava </a:t>
            </a:r>
            <a:r>
              <a:rPr lang="en-GB" sz="2000" dirty="0" smtClean="0"/>
              <a:t>forming </a:t>
            </a:r>
            <a:r>
              <a:rPr lang="en-GB" sz="2000" dirty="0"/>
              <a:t>the volcano’s sides</a:t>
            </a:r>
            <a:endParaRPr lang="en-AU" sz="2000" dirty="0"/>
          </a:p>
        </p:txBody>
      </p:sp>
      <p:sp>
        <p:nvSpPr>
          <p:cNvPr id="59" name="Rectangle 58"/>
          <p:cNvSpPr/>
          <p:nvPr/>
        </p:nvSpPr>
        <p:spPr>
          <a:xfrm>
            <a:off x="57757" y="3810375"/>
            <a:ext cx="20200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/>
              <a:t>Tunnel </a:t>
            </a:r>
            <a:r>
              <a:rPr lang="en-GB" sz="2000" dirty="0" smtClean="0"/>
              <a:t>through which </a:t>
            </a:r>
            <a:r>
              <a:rPr lang="en-GB" sz="2000" dirty="0"/>
              <a:t>magma rises to the  top of the volcano</a:t>
            </a:r>
            <a:endParaRPr lang="en-AU" sz="2000" dirty="0"/>
          </a:p>
        </p:txBody>
      </p:sp>
      <p:sp>
        <p:nvSpPr>
          <p:cNvPr id="60" name="Rectangle 59"/>
          <p:cNvSpPr/>
          <p:nvPr/>
        </p:nvSpPr>
        <p:spPr>
          <a:xfrm>
            <a:off x="9851867" y="2413402"/>
            <a:ext cx="21701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Allows magma to escape from the side of the volcano</a:t>
            </a:r>
            <a:endParaRPr lang="en-AU" sz="2000" dirty="0"/>
          </a:p>
        </p:txBody>
      </p:sp>
      <p:sp>
        <p:nvSpPr>
          <p:cNvPr id="61" name="Rectangle 60"/>
          <p:cNvSpPr/>
          <p:nvPr/>
        </p:nvSpPr>
        <p:spPr>
          <a:xfrm>
            <a:off x="-83667" y="2705583"/>
            <a:ext cx="21731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/>
              <a:t>Molten rock flowing down the side of the volcano</a:t>
            </a:r>
            <a:endParaRPr lang="en-AU" sz="2000" dirty="0"/>
          </a:p>
        </p:txBody>
      </p:sp>
      <p:sp>
        <p:nvSpPr>
          <p:cNvPr id="62" name="Rectangle 61"/>
          <p:cNvSpPr/>
          <p:nvPr/>
        </p:nvSpPr>
        <p:spPr>
          <a:xfrm>
            <a:off x="9516647" y="1243705"/>
            <a:ext cx="2394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Gas, steam and ash escaping from the volcano</a:t>
            </a:r>
            <a:endParaRPr lang="en-AU" sz="2000" dirty="0"/>
          </a:p>
        </p:txBody>
      </p:sp>
      <p:sp>
        <p:nvSpPr>
          <p:cNvPr id="63" name="Rectangle 62"/>
          <p:cNvSpPr/>
          <p:nvPr/>
        </p:nvSpPr>
        <p:spPr>
          <a:xfrm>
            <a:off x="114403" y="1501291"/>
            <a:ext cx="19815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/>
              <a:t>Large pieces of rock ejected from the volcano</a:t>
            </a:r>
            <a:endParaRPr lang="en-AU" sz="2000" dirty="0"/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213639"/>
              </p:ext>
            </p:extLst>
          </p:nvPr>
        </p:nvGraphicFramePr>
        <p:xfrm>
          <a:off x="9188829" y="146369"/>
          <a:ext cx="2888769" cy="10431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8769"/>
              </a:tblGrid>
              <a:tr h="379342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6638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How is a secondary vent different to the main vent?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2698"/>
              </p:ext>
            </p:extLst>
          </p:nvPr>
        </p:nvGraphicFramePr>
        <p:xfrm>
          <a:off x="1803841" y="5503281"/>
          <a:ext cx="2888769" cy="10431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8769"/>
              </a:tblGrid>
              <a:tr h="379342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6638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List some materials that can be released from a volcano.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17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57" grpId="0" animBg="1"/>
      <p:bldP spid="5" grpId="0"/>
      <p:bldP spid="18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786384"/>
              </p:ext>
            </p:extLst>
          </p:nvPr>
        </p:nvGraphicFramePr>
        <p:xfrm>
          <a:off x="9351856" y="14820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When is a volcano considered to be extinct?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9069905" cy="2789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Activity States of a volcano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Volcanoes can be described in terms of their activity</a:t>
            </a:r>
            <a:r>
              <a:rPr lang="en-AU" sz="2800" b="1" dirty="0" smtClean="0">
                <a:latin typeface="+mn-lt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Active volcanoes </a:t>
            </a:r>
            <a:r>
              <a:rPr lang="en-AU" sz="2800" dirty="0" smtClean="0">
                <a:latin typeface="+mn-lt"/>
              </a:rPr>
              <a:t>erupt frequently.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Extinct volcanoes </a:t>
            </a:r>
            <a:r>
              <a:rPr lang="en-AU" sz="2800" dirty="0" smtClean="0">
                <a:latin typeface="+mn-lt"/>
              </a:rPr>
              <a:t>are never likely to erupt again.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Dormant volcanoes </a:t>
            </a:r>
            <a:r>
              <a:rPr lang="en-AU" sz="2800" smtClean="0">
                <a:latin typeface="+mn-lt"/>
              </a:rPr>
              <a:t>are </a:t>
            </a:r>
            <a:r>
              <a:rPr lang="en-AU" sz="2800" smtClean="0">
                <a:latin typeface="+mn-lt"/>
              </a:rPr>
              <a:t>temporarily </a:t>
            </a:r>
            <a:r>
              <a:rPr lang="en-AU" sz="2800" dirty="0" smtClean="0">
                <a:latin typeface="+mn-lt"/>
              </a:rPr>
              <a:t>inactive, but not yet extinct.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59174"/>
              </p:ext>
            </p:extLst>
          </p:nvPr>
        </p:nvGraphicFramePr>
        <p:xfrm>
          <a:off x="9351856" y="1395954"/>
          <a:ext cx="2605964" cy="15833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94654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841376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the difference between an active volcano and dormant volcano 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05" y="3650866"/>
            <a:ext cx="5479261" cy="28766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643370" y="3650866"/>
            <a:ext cx="5099647" cy="2876612"/>
            <a:chOff x="6078828" y="3642914"/>
            <a:chExt cx="5099647" cy="28766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8828" y="3650865"/>
              <a:ext cx="5098021" cy="286866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849801" y="3642914"/>
              <a:ext cx="2328674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rgbClr val="002060"/>
                  </a:solidFill>
                </a:rPr>
                <a:t>Table cape in Tasmania is an extinct volcano</a:t>
              </a:r>
              <a:endParaRPr lang="en-AU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44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20523</TotalTime>
  <Words>1225</Words>
  <Application>Microsoft Office PowerPoint</Application>
  <PresentationFormat>Widescreen</PresentationFormat>
  <Paragraphs>179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Volcanoes</vt:lpstr>
      <vt:lpstr>PowerPoint Presentation</vt:lpstr>
      <vt:lpstr>PowerPoint Presentation</vt:lpstr>
      <vt:lpstr>Structure of  a volcano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your volcano diagram, label the magma chamber.  To the side or underneath your label, write what it is.</vt:lpstr>
      <vt:lpstr>On your volcano diagram, label the main vent.  To the side or underneath your label, write what they are.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Microsoft account</cp:lastModifiedBy>
  <cp:revision>283</cp:revision>
  <dcterms:created xsi:type="dcterms:W3CDTF">2017-01-28T08:32:28Z</dcterms:created>
  <dcterms:modified xsi:type="dcterms:W3CDTF">2020-05-26T00:23:19Z</dcterms:modified>
</cp:coreProperties>
</file>